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1088" r:id="rId3"/>
    <p:sldId id="1108" r:id="rId4"/>
    <p:sldId id="350" r:id="rId5"/>
    <p:sldId id="1146" r:id="rId6"/>
    <p:sldId id="1147" r:id="rId7"/>
    <p:sldId id="1148" r:id="rId8"/>
    <p:sldId id="1149" r:id="rId9"/>
    <p:sldId id="1150" r:id="rId10"/>
    <p:sldId id="1151" r:id="rId11"/>
    <p:sldId id="1152" r:id="rId12"/>
    <p:sldId id="1153" r:id="rId13"/>
    <p:sldId id="1154" r:id="rId14"/>
    <p:sldId id="1155" r:id="rId15"/>
    <p:sldId id="1144" r:id="rId16"/>
    <p:sldId id="1093" r:id="rId17"/>
    <p:sldId id="1092" r:id="rId18"/>
    <p:sldId id="1096" r:id="rId19"/>
    <p:sldId id="1097" r:id="rId20"/>
    <p:sldId id="1085" r:id="rId21"/>
    <p:sldId id="540" r:id="rId22"/>
    <p:sldId id="1107" r:id="rId23"/>
    <p:sldId id="1106" r:id="rId24"/>
    <p:sldId id="1139" r:id="rId25"/>
    <p:sldId id="1104" r:id="rId26"/>
    <p:sldId id="1112" r:id="rId27"/>
    <p:sldId id="1140" r:id="rId28"/>
    <p:sldId id="1114" r:id="rId29"/>
    <p:sldId id="1110" r:id="rId30"/>
    <p:sldId id="1113" r:id="rId31"/>
    <p:sldId id="1115" r:id="rId32"/>
    <p:sldId id="1120" r:id="rId33"/>
    <p:sldId id="1145" r:id="rId34"/>
    <p:sldId id="1119" r:id="rId35"/>
    <p:sldId id="1116" r:id="rId36"/>
    <p:sldId id="1117" r:id="rId37"/>
    <p:sldId id="1118" r:id="rId38"/>
    <p:sldId id="1124" r:id="rId39"/>
    <p:sldId id="1125" r:id="rId40"/>
    <p:sldId id="1126" r:id="rId41"/>
    <p:sldId id="1127" r:id="rId42"/>
    <p:sldId id="1128" r:id="rId43"/>
    <p:sldId id="1129" r:id="rId44"/>
    <p:sldId id="1130" r:id="rId45"/>
    <p:sldId id="1137" r:id="rId46"/>
    <p:sldId id="1138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729"/>
    <p:restoredTop sz="86428"/>
  </p:normalViewPr>
  <p:slideViewPr>
    <p:cSldViewPr snapToGrid="0" snapToObjects="1">
      <p:cViewPr varScale="1">
        <p:scale>
          <a:sx n="103" d="100"/>
          <a:sy n="103" d="100"/>
        </p:scale>
        <p:origin x="200" y="424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cseweb.ucsd.edu/~yfreund/papers/IntroToBoosting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400.png"/><Relationship Id="rId4" Type="http://schemas.openxmlformats.org/officeDocument/2006/relationships/image" Target="../media/image130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amlbook.com/eChapters.html" TargetMode="External"/><Relationship Id="rId2" Type="http://schemas.openxmlformats.org/officeDocument/2006/relationships/hyperlink" Target="http://book.caltech.edu/bookforum/forumdisplay.php?f=148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15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7906DF-29E1-1B49-3022-46EC693B8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-1"/>
            <a:ext cx="7094720" cy="656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801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4EA312-927A-BA61-3584-BEF138DE5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8516703" cy="536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91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93D5F7-EE74-31F9-FDE5-D5A548B72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-1"/>
            <a:ext cx="7471972" cy="620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42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D08FA0-DDF3-E7DC-C7A5-D9A6187E8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76200"/>
            <a:ext cx="9113642" cy="518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94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088C6C-0A15-E370-6482-853CA7057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0"/>
            <a:ext cx="10458096" cy="553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3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29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AA19-8C1C-3B45-8C69-9074AD4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7397-D7F0-B14B-8AFA-568736BF9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Utilize a set of </a:t>
            </a:r>
            <a:r>
              <a:rPr lang="en-US" dirty="0">
                <a:solidFill>
                  <a:srgbClr val="C00000"/>
                </a:solidFill>
              </a:rPr>
              <a:t>weak learners</a:t>
            </a:r>
            <a:r>
              <a:rPr lang="en-US" dirty="0"/>
              <a:t> to obtain a </a:t>
            </a:r>
            <a:r>
              <a:rPr lang="en-US" dirty="0">
                <a:solidFill>
                  <a:srgbClr val="C00000"/>
                </a:solidFill>
              </a:rPr>
              <a:t>strong learner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Format of ensemble learning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Construct</a:t>
            </a:r>
            <a:r>
              <a:rPr lang="en-US" dirty="0"/>
              <a:t> many </a:t>
            </a:r>
            <a:r>
              <a:rPr lang="en-US" dirty="0">
                <a:solidFill>
                  <a:srgbClr val="C00000"/>
                </a:solidFill>
              </a:rPr>
              <a:t>diverse</a:t>
            </a:r>
            <a:r>
              <a:rPr lang="en-US" dirty="0"/>
              <a:t> weak learners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the weak learners</a:t>
            </a:r>
          </a:p>
          <a:p>
            <a:pPr lvl="1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28935" y="4415883"/>
            <a:ext cx="4955681" cy="2149674"/>
          </a:xfrm>
          <a:prstGeom prst="roundRect">
            <a:avLst>
              <a:gd name="adj" fmla="val 116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Bagging: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(</a:t>
            </a:r>
            <a:r>
              <a:rPr lang="en-US" dirty="0">
                <a:solidFill>
                  <a:srgbClr val="FFFF00"/>
                </a:solidFill>
              </a:rPr>
              <a:t>Simultaneously</a:t>
            </a:r>
            <a:r>
              <a:rPr lang="en-US" dirty="0"/>
              <a:t>) bootstrapping datasets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Uniform</a:t>
            </a:r>
            <a:r>
              <a:rPr lang="en-US" dirty="0"/>
              <a:t> aggregation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912670" y="4415883"/>
            <a:ext cx="4538925" cy="2149674"/>
          </a:xfrm>
          <a:prstGeom prst="roundRect">
            <a:avLst>
              <a:gd name="adj" fmla="val 124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Boosting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Adaptively</a:t>
            </a:r>
            <a:r>
              <a:rPr lang="en-US" dirty="0"/>
              <a:t> generating datasets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Weighted</a:t>
            </a:r>
            <a:r>
              <a:rPr lang="en-US" dirty="0"/>
              <a:t> aggregation</a:t>
            </a:r>
          </a:p>
        </p:txBody>
      </p:sp>
    </p:spTree>
    <p:extLst>
      <p:ext uri="{BB962C8B-B14F-4D97-AF65-F5344CB8AC3E}">
        <p14:creationId xmlns:p14="http://schemas.microsoft.com/office/powerpoint/2010/main" val="1339099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20D7A-3A79-CD43-AC8C-5758603E2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and Random Forest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6F447A-DCCA-324D-9DF6-A4987C5876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Construct many random trees </a:t>
                </a:r>
              </a:p>
              <a:p>
                <a:pPr lvl="1"/>
                <a:r>
                  <a:rPr lang="en-US" dirty="0"/>
                  <a:t>Bootstrapping datasets (sample with replacement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Learn a </a:t>
                </a:r>
                <a:r>
                  <a:rPr lang="en-US" dirty="0">
                    <a:solidFill>
                      <a:srgbClr val="C00000"/>
                    </a:solidFill>
                  </a:rPr>
                  <a:t>max-depth tree </a:t>
                </a:r>
                <a:r>
                  <a:rPr lang="en-US" dirty="0"/>
                  <a:t>for each of them</a:t>
                </a:r>
              </a:p>
              <a:p>
                <a:pPr lvl="1"/>
                <a:r>
                  <a:rPr lang="en-US" dirty="0"/>
                  <a:t>Other randomizations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(not required in HW4)</a:t>
                </a:r>
              </a:p>
              <a:p>
                <a:pPr lvl="2"/>
                <a:r>
                  <a:rPr lang="en-US" dirty="0"/>
                  <a:t>When choosing split features, choose from a random subset (instead of all features)</a:t>
                </a:r>
              </a:p>
              <a:p>
                <a:pPr lvl="2"/>
                <a:r>
                  <a:rPr lang="en-US" dirty="0"/>
                  <a:t>Randomly project features (similar to non-linear transformation) for each tree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Aggregate the random trees</a:t>
                </a:r>
              </a:p>
              <a:p>
                <a:pPr lvl="1"/>
                <a:r>
                  <a:rPr lang="en-US" dirty="0"/>
                  <a:t>Classification: Majority vote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Regression: Average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16F447A-DCCA-324D-9DF6-A4987C5876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633C66D-9686-E24D-B11A-9B64466BA43C}"/>
              </a:ext>
            </a:extLst>
          </p:cNvPr>
          <p:cNvSpPr/>
          <p:nvPr/>
        </p:nvSpPr>
        <p:spPr>
          <a:xfrm>
            <a:off x="7735330" y="5733536"/>
            <a:ext cx="4250724" cy="102561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Note for HW4:</a:t>
            </a:r>
          </a:p>
          <a:p>
            <a:r>
              <a:rPr lang="en-US" dirty="0"/>
              <a:t>Recommend to transform the labels to </a:t>
            </a:r>
            <a:r>
              <a:rPr lang="en-US" dirty="0">
                <a:solidFill>
                  <a:schemeClr val="accent1"/>
                </a:solidFill>
              </a:rPr>
              <a:t>+1/-1 </a:t>
            </a:r>
            <a:r>
              <a:rPr lang="en-US" dirty="0"/>
              <a:t>for the convenience of aggregation.</a:t>
            </a:r>
          </a:p>
        </p:txBody>
      </p:sp>
    </p:spTree>
    <p:extLst>
      <p:ext uri="{BB962C8B-B14F-4D97-AF65-F5344CB8AC3E}">
        <p14:creationId xmlns:p14="http://schemas.microsoft.com/office/powerpoint/2010/main" val="24146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a Boosting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 (usually the same as the initial dataset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00" dirty="0"/>
              </a:p>
              <a:p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 to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sz="2400" dirty="0"/>
                  <a:t>Output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weighted-aggregate(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Classification: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  <a:blipFill rotWithShape="0">
                <a:blip r:embed="rId2"/>
                <a:stretch>
                  <a:fillRect l="-718" t="-1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/>
              <p:nvPr/>
            </p:nvSpPr>
            <p:spPr>
              <a:xfrm>
                <a:off x="1418627" y="5168102"/>
                <a:ext cx="5617028" cy="149134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/>
                  <a:t>Questions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perform weighted aggregation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8627" y="5168102"/>
                <a:ext cx="5617028" cy="1491343"/>
              </a:xfrm>
              <a:prstGeom prst="roundRect">
                <a:avLst/>
              </a:prstGeom>
              <a:blipFill>
                <a:blip r:embed="rId3"/>
                <a:stretch>
                  <a:fillRect l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786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40224" y="1690688"/>
                <a:ext cx="7040880" cy="4849259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=1/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2800" dirty="0"/>
                  <a:t>(using decision stumps)</a:t>
                </a:r>
              </a:p>
              <a:p>
                <a:pPr lvl="1"/>
                <a:r>
                  <a:rPr lang="en-US" sz="28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2800" dirty="0"/>
              </a:p>
              <a:p>
                <a:pPr lvl="1"/>
                <a:r>
                  <a:rPr lang="en-US" sz="2800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800" dirty="0"/>
              </a:p>
              <a:p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40224" y="1690688"/>
                <a:ext cx="7040880" cy="4849259"/>
              </a:xfrm>
              <a:blipFill>
                <a:blip r:embed="rId2"/>
                <a:stretch>
                  <a:fillRect l="-1622" t="-3125" b="-10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59372C8F-EE66-1243-9246-5CF366C227C3}"/>
                  </a:ext>
                </a:extLst>
              </p:cNvPr>
              <p:cNvSpPr/>
              <p:nvPr/>
            </p:nvSpPr>
            <p:spPr>
              <a:xfrm>
                <a:off x="568905" y="1657016"/>
                <a:ext cx="3724208" cy="4916604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Decision stump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How to reweight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)=0.5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are “diverse”</a:t>
                </a:r>
              </a:p>
              <a:p>
                <a:pPr marL="285750" indent="-285750">
                  <a:buFontTx/>
                  <a:buChar char="-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How to weighted aggregation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More weights on better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Lower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proxy for better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59372C8F-EE66-1243-9246-5CF366C22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05" y="1657016"/>
                <a:ext cx="3724208" cy="491660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725FFFD-6CA3-BA43-A98D-31B716081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671" y="2485904"/>
            <a:ext cx="2110274" cy="155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1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C459-2739-064E-951D-FF972BC54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D3BCF-413E-834D-B48B-C32E40E06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Homework 4 is due November 14 (Monday)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Keep track of your own late days</a:t>
            </a:r>
          </a:p>
          <a:p>
            <a:pPr lvl="1"/>
            <a:r>
              <a:rPr lang="en-US" dirty="0" err="1"/>
              <a:t>Gradescope</a:t>
            </a:r>
            <a:r>
              <a:rPr lang="en-US" dirty="0"/>
              <a:t> doesn’t allow separate deadlines</a:t>
            </a:r>
          </a:p>
          <a:p>
            <a:pPr lvl="1"/>
            <a:r>
              <a:rPr lang="en-US" dirty="0"/>
              <a:t>Your submissions </a:t>
            </a:r>
            <a:r>
              <a:rPr lang="en-US" dirty="0">
                <a:solidFill>
                  <a:srgbClr val="C00000"/>
                </a:solidFill>
              </a:rPr>
              <a:t>won’t be graded </a:t>
            </a:r>
            <a:r>
              <a:rPr lang="en-US" dirty="0"/>
              <a:t>if you exceed the late-day limit</a:t>
            </a:r>
          </a:p>
        </p:txBody>
      </p:sp>
    </p:spTree>
    <p:extLst>
      <p:ext uri="{BB962C8B-B14F-4D97-AF65-F5344CB8AC3E}">
        <p14:creationId xmlns:p14="http://schemas.microsoft.com/office/powerpoint/2010/main" val="768710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Properties of </a:t>
            </a:r>
            <a:r>
              <a:rPr lang="en-US" dirty="0" err="1"/>
              <a:t>AdaBoost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36705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See </a:t>
                </a:r>
                <a:r>
                  <a:rPr lang="en-US" dirty="0">
                    <a:hlinkClick r:id="rId2"/>
                  </a:rPr>
                  <a:t>Freund &amp; Schapire's Tutorial </a:t>
                </a:r>
                <a:r>
                  <a:rPr lang="en-US" dirty="0"/>
                  <a:t>for more discussion</a:t>
                </a:r>
              </a:p>
              <a:p>
                <a:endParaRPr lang="en-US" dirty="0"/>
              </a:p>
              <a:p>
                <a:r>
                  <a:rPr lang="en-US" dirty="0"/>
                  <a:t>The training error of AdaBoost converges fast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 (how good each weak learner is better than random guessing)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−2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Generalization error</a:t>
                </a:r>
              </a:p>
              <a:p>
                <a:pPr lvl="1"/>
                <a:r>
                  <a:rPr lang="en-US" dirty="0"/>
                  <a:t>VC analysis gives us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mr-IN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𝑣𝑐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dirty="0"/>
                  <a:t>  </a:t>
                </a:r>
              </a:p>
              <a:p>
                <a:pPr lvl="1"/>
                <a:r>
                  <a:rPr lang="en-US" dirty="0"/>
                  <a:t>It seems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r>
                  <a:rPr lang="en-US" dirty="0"/>
                  <a:t> goes large, overfitting could happen</a:t>
                </a:r>
              </a:p>
              <a:p>
                <a:pPr lvl="1"/>
                <a:r>
                  <a:rPr lang="en-US" dirty="0"/>
                  <a:t>Empirically, </a:t>
                </a:r>
                <a:r>
                  <a:rPr lang="en-US" dirty="0" err="1"/>
                  <a:t>AdaBoost</a:t>
                </a:r>
                <a:r>
                  <a:rPr lang="en-US" dirty="0"/>
                  <a:t> is relatively robust to overfitting</a:t>
                </a:r>
              </a:p>
              <a:p>
                <a:pPr lvl="1"/>
                <a:r>
                  <a:rPr lang="en-US" dirty="0"/>
                  <a:t>There are some more delicate analysis using the idea of </a:t>
                </a:r>
                <a:r>
                  <a:rPr lang="en-US" b="1" dirty="0">
                    <a:solidFill>
                      <a:schemeClr val="accent1"/>
                    </a:solidFill>
                  </a:rPr>
                  <a:t>margins</a:t>
                </a:r>
                <a:r>
                  <a:rPr lang="en-US" dirty="0"/>
                  <a:t> to explain why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36705" cy="5032375"/>
              </a:xfrm>
              <a:blipFill>
                <a:blip r:embed="rId3"/>
                <a:stretch>
                  <a:fillRect l="-927" t="-2771" b="-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9B2D062B-2469-C94B-84C3-F02502688AF5}"/>
                  </a:ext>
                </a:extLst>
              </p:cNvPr>
              <p:cNvSpPr/>
              <p:nvPr/>
            </p:nvSpPr>
            <p:spPr>
              <a:xfrm>
                <a:off x="8232668" y="4899991"/>
                <a:ext cx="2302811" cy="71852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sz="1600" dirty="0"/>
                  <a:t> is the VC dimension of the weak learner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9B2D062B-2469-C94B-84C3-F02502688A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668" y="4899991"/>
                <a:ext cx="2302811" cy="71852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727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Notes Today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1602009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DA85-7D7B-2C45-A7F8-9DF249D36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87" y="1709738"/>
            <a:ext cx="12042913" cy="2852737"/>
          </a:xfrm>
        </p:spPr>
        <p:txBody>
          <a:bodyPr/>
          <a:lstStyle/>
          <a:p>
            <a:r>
              <a:rPr lang="en-US" dirty="0"/>
              <a:t>Brief Discussion on Gradient Boosting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A76B3-AE4C-8C45-9ACF-67FDA9343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9087" y="4949227"/>
            <a:ext cx="10515600" cy="1500187"/>
          </a:xfrm>
        </p:spPr>
        <p:txBody>
          <a:bodyPr/>
          <a:lstStyle/>
          <a:p>
            <a:r>
              <a:rPr lang="en-US" dirty="0"/>
              <a:t>Gradient boosting is </a:t>
            </a:r>
            <a:r>
              <a:rPr lang="en-US" b="1" dirty="0"/>
              <a:t>safe to skip </a:t>
            </a:r>
            <a:r>
              <a:rPr lang="en-US" dirty="0"/>
              <a:t>for Exam 2</a:t>
            </a:r>
          </a:p>
        </p:txBody>
      </p:sp>
    </p:spTree>
    <p:extLst>
      <p:ext uri="{BB962C8B-B14F-4D97-AF65-F5344CB8AC3E}">
        <p14:creationId xmlns:p14="http://schemas.microsoft.com/office/powerpoint/2010/main" val="1326793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DC2A-35AB-224E-8637-D8000B3B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the </a:t>
            </a:r>
            <a:r>
              <a:rPr lang="en-US" dirty="0" err="1"/>
              <a:t>AdaBoost</a:t>
            </a:r>
            <a:r>
              <a:rPr lang="en-US" dirty="0"/>
              <a:t> Algorithm Again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91F2E7-2ED6-6548-810A-77F94B0EE8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197245"/>
                <a:ext cx="11061700" cy="2199089"/>
              </a:xfrm>
            </p:spPr>
            <p:txBody>
              <a:bodyPr>
                <a:normAutofit fontScale="92500"/>
              </a:bodyPr>
              <a:lstStyle/>
              <a:p>
                <a:endParaRPr lang="en-US" sz="200" dirty="0"/>
              </a:p>
              <a:p>
                <a:r>
                  <a:rPr lang="en-US" dirty="0"/>
                  <a:t>The format is similar to </a:t>
                </a:r>
                <a:r>
                  <a:rPr lang="en-US" dirty="0">
                    <a:solidFill>
                      <a:srgbClr val="C00000"/>
                    </a:solidFill>
                  </a:rPr>
                  <a:t>gradient descent</a:t>
                </a:r>
                <a:r>
                  <a:rPr lang="en-US" dirty="0"/>
                  <a:t>!</a:t>
                </a:r>
              </a:p>
              <a:p>
                <a:pPr lvl="1"/>
                <a:r>
                  <a:rPr lang="en-US" dirty="0"/>
                  <a:t>If we consider the space of the weak learners 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) as the space of “weights”</a:t>
                </a:r>
              </a:p>
              <a:p>
                <a:pPr lvl="1"/>
                <a:r>
                  <a:rPr lang="en-US" dirty="0"/>
                  <a:t>This observation leads to a general class of boosting algorithms: </a:t>
                </a:r>
                <a:r>
                  <a:rPr lang="en-US" dirty="0">
                    <a:solidFill>
                      <a:srgbClr val="C00000"/>
                    </a:solidFill>
                  </a:rPr>
                  <a:t>gradient boosting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XGBoost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one implementation of gradient boosting that is popular in practice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See CASI 17.4 and the reference in CASI P.350 for more discussion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91F2E7-2ED6-6548-810A-77F94B0EE8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197245"/>
                <a:ext cx="11061700" cy="2199089"/>
              </a:xfrm>
              <a:blipFill>
                <a:blip r:embed="rId2"/>
                <a:stretch>
                  <a:fillRect l="-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648200" y="6396335"/>
            <a:ext cx="186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[Safe to Skip]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007552" y="1772657"/>
                <a:ext cx="4260242" cy="2314901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dirty="0"/>
                  <a:t>Given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,…,(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)}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r>
                  <a:rPr lang="en-US" sz="1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=1/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1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400" dirty="0"/>
                  <a:t>for all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r>
                  <a:rPr lang="en-US" sz="1400" dirty="0"/>
                  <a:t>For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1400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1400" dirty="0"/>
                  <a:t>(using decision stumps)</a:t>
                </a:r>
              </a:p>
              <a:p>
                <a:pPr lvl="1"/>
                <a:r>
                  <a:rPr lang="en-US" sz="14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14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1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sz="1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1400" dirty="0"/>
              </a:p>
              <a:p>
                <a:r>
                  <a:rPr lang="en-US" sz="1400" dirty="0"/>
                  <a:t>Output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552" y="1772657"/>
                <a:ext cx="4260242" cy="2314901"/>
              </a:xfrm>
              <a:prstGeom prst="roundRect">
                <a:avLst/>
              </a:prstGeom>
              <a:blipFill rotWithShape="0">
                <a:blip r:embed="rId3"/>
                <a:stretch>
                  <a:fillRect b="-16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725258" y="1772656"/>
                <a:ext cx="5174642" cy="2314901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lvl="1"/>
                <a:r>
                  <a:rPr lang="en-US" sz="2400" dirty="0">
                    <a:solidFill>
                      <a:schemeClr val="tx1"/>
                    </a:solidFill>
                  </a:rPr>
                  <a:t>Initialize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𝐺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400" dirty="0"/>
                  <a:t>Output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258" y="1772656"/>
                <a:ext cx="5174642" cy="2314901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Arrow 7"/>
          <p:cNvSpPr/>
          <p:nvPr/>
        </p:nvSpPr>
        <p:spPr>
          <a:xfrm>
            <a:off x="5371580" y="2865638"/>
            <a:ext cx="1249892" cy="304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7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758823"/>
              </a:xfrm>
            </p:spPr>
            <p:txBody>
              <a:bodyPr/>
              <a:lstStyle/>
              <a:p>
                <a:r>
                  <a:rPr lang="en-US" dirty="0"/>
                  <a:t>AdaBoost is a special case of Gradient Boosting </a:t>
                </a:r>
              </a:p>
              <a:p>
                <a:pPr lvl="1"/>
                <a:r>
                  <a:rPr lang="en-US" dirty="0"/>
                  <a:t>minimizing the exponential </a:t>
                </a:r>
                <a:r>
                  <a:rPr lang="en-US" dirty="0">
                    <a:solidFill>
                      <a:srgbClr val="C00000"/>
                    </a:solidFill>
                  </a:rPr>
                  <a:t>loss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exp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using decision stump as the </a:t>
                </a:r>
                <a:r>
                  <a:rPr lang="en-US" dirty="0">
                    <a:solidFill>
                      <a:srgbClr val="C00000"/>
                    </a:solidFill>
                  </a:rPr>
                  <a:t>weak learners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758823"/>
              </a:xfrm>
              <a:blipFill rotWithShape="0">
                <a:blip r:embed="rId2"/>
                <a:stretch>
                  <a:fillRect l="-1043" t="-5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648200" y="6396335"/>
            <a:ext cx="186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[Safe to Skip]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99276-F207-2042-AC01-997CB7C8A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588" y="3459888"/>
            <a:ext cx="3197352" cy="28384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4609376" y="3459888"/>
                <a:ext cx="6945592" cy="25925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𝑒𝑥𝑝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a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surrogate loss function </a:t>
                </a:r>
                <a:r>
                  <a:rPr lang="en-US" sz="2400" dirty="0"/>
                  <a:t>of the binary classification error we care about</a:t>
                </a:r>
              </a:p>
              <a:p>
                <a:pPr lvl="1"/>
                <a:r>
                  <a:rPr lang="en-US" sz="2000" dirty="0"/>
                  <a:t>Minimizing an alternative error (loss function) is a common trick in ML, especially when the target loss function is hard to optimize.</a:t>
                </a:r>
              </a:p>
              <a:p>
                <a:pPr lvl="1"/>
                <a:r>
                  <a:rPr lang="en-US" sz="2000" dirty="0"/>
                  <a:t>There are some theoretical discussions on when doing this makes sense (“calibration”: whether minimizing the surrogate is consistent with minimizing the original loss).</a:t>
                </a: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376" y="3459888"/>
                <a:ext cx="6945592" cy="2592515"/>
              </a:xfrm>
              <a:prstGeom prst="rect">
                <a:avLst/>
              </a:prstGeom>
              <a:blipFill rotWithShape="0">
                <a:blip r:embed="rId4"/>
                <a:stretch>
                  <a:fillRect l="-1140" t="-2824" r="-1140" b="-2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0DC9C3-0B22-7643-9354-46F97D42372A}"/>
                  </a:ext>
                </a:extLst>
              </p:cNvPr>
              <p:cNvSpPr txBox="1"/>
              <p:nvPr/>
            </p:nvSpPr>
            <p:spPr>
              <a:xfrm>
                <a:off x="2136125" y="3534719"/>
                <a:ext cx="14674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40DC9C3-0B22-7643-9354-46F97D423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125" y="3534719"/>
                <a:ext cx="1467453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7054" r="-4979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5855829" y="204256"/>
                <a:ext cx="3228211" cy="1367629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Initialize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Output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829" y="204256"/>
                <a:ext cx="3228211" cy="1367629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347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Similarity-Based Method: </a:t>
            </a:r>
            <a:br>
              <a:rPr lang="en-US" dirty="0"/>
            </a:br>
            <a:br>
              <a:rPr lang="en-US" sz="1000" dirty="0"/>
            </a:br>
            <a:r>
              <a:rPr lang="en-US" dirty="0"/>
              <a:t>Nearest Neighbor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65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 Rating 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Below is the historical movie ratings from users (5 is the highest)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do you think Bob’s rating will be for Movie 6?</a:t>
            </a:r>
          </a:p>
          <a:p>
            <a:pPr lvl="1"/>
            <a:r>
              <a:rPr lang="en-US" dirty="0"/>
              <a:t>Maybe 2, since Bob’s taste seems to be </a:t>
            </a:r>
            <a:r>
              <a:rPr lang="en-US" dirty="0">
                <a:solidFill>
                  <a:srgbClr val="C00000"/>
                </a:solidFill>
              </a:rPr>
              <a:t>similar</a:t>
            </a:r>
            <a:r>
              <a:rPr lang="en-US" dirty="0"/>
              <a:t> with Alice’s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12B578-1F10-3C42-87CD-FE136F432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180965"/>
              </p:ext>
            </p:extLst>
          </p:nvPr>
        </p:nvGraphicFramePr>
        <p:xfrm>
          <a:off x="1165860" y="2391019"/>
          <a:ext cx="8425025" cy="237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3575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3047697351"/>
                    </a:ext>
                  </a:extLst>
                </a:gridCol>
              </a:tblGrid>
              <a:tr h="326829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Charlie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David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306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 Recommendation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Below is the historical movie ratings from users (5 is the highest)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Which movie will you recommend to Alice, why?</a:t>
            </a:r>
          </a:p>
          <a:p>
            <a:pPr lvl="1"/>
            <a:r>
              <a:rPr lang="en-US" dirty="0"/>
              <a:t>Maybe Movie 5, since Bob’s taste seems to be </a:t>
            </a:r>
            <a:r>
              <a:rPr lang="en-US" dirty="0">
                <a:solidFill>
                  <a:srgbClr val="C00000"/>
                </a:solidFill>
              </a:rPr>
              <a:t>similar</a:t>
            </a:r>
            <a:r>
              <a:rPr lang="en-US" dirty="0"/>
              <a:t> with Alice’s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12B578-1F10-3C42-87CD-FE136F432A82}"/>
              </a:ext>
            </a:extLst>
          </p:cNvPr>
          <p:cNvGraphicFramePr>
            <a:graphicFrameLocks noGrp="1"/>
          </p:cNvGraphicFramePr>
          <p:nvPr/>
        </p:nvGraphicFramePr>
        <p:xfrm>
          <a:off x="1165860" y="2391019"/>
          <a:ext cx="8425025" cy="237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3575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3047697351"/>
                    </a:ext>
                  </a:extLst>
                </a:gridCol>
              </a:tblGrid>
              <a:tr h="326829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Charlie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David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078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Nearest Neighbor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9400"/>
                <a:ext cx="11074400" cy="53085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Predict the label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according to its nearest neighbor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+1,−1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’s nearest neighbor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i.e., the closest point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Similarly,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/>
                  <a:t> be the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  <a:r>
                  <a:rPr lang="en-US" baseline="30000" dirty="0" err="1"/>
                  <a:t>th</a:t>
                </a:r>
                <a:r>
                  <a:rPr lang="en-US" dirty="0"/>
                  <a:t>  closest point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>
                  <a:lnSpc>
                    <a:spcPct val="130000"/>
                  </a:lnSpc>
                </a:pPr>
                <a:r>
                  <a:rPr lang="en-US" dirty="0"/>
                  <a:t>With some distance 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′)</m:t>
                    </m:r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3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…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label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30000"/>
                  </a:lnSpc>
                </a:pPr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28600" lvl="1">
                  <a:lnSpc>
                    <a:spcPct val="130000"/>
                  </a:lnSpc>
                  <a:spcBef>
                    <a:spcPts val="1000"/>
                  </a:spcBef>
                </a:pPr>
                <a:r>
                  <a:rPr lang="en-US" sz="2800" dirty="0"/>
                  <a:t>Nearest neighbor hypothesis </a:t>
                </a:r>
                <a:b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</a:br>
                <a: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9400"/>
                <a:ext cx="11074400" cy="5308599"/>
              </a:xfrm>
              <a:blipFill>
                <a:blip r:embed="rId3"/>
                <a:stretch>
                  <a:fillRect l="-1032" t="-2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/>
              <p:nvPr/>
            </p:nvSpPr>
            <p:spPr>
              <a:xfrm>
                <a:off x="6970493" y="4214083"/>
                <a:ext cx="4794787" cy="18104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Common distance measures: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</a:rPr>
                  <a:t>Euclidean distance: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</a:rPr>
                  <a:t>Cosine similarity: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′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mr-IN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d>
                          <m:dPr>
                            <m:begChr m:val="‖"/>
                            <m:endChr m:val="‖"/>
                            <m:ctrlPr>
                              <a:rPr lang="mr-IN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e>
                        </m:d>
                      </m:den>
                    </m:f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</a:rPr>
                  <a:t>And others</a:t>
                </a:r>
                <a:r>
                  <a:rPr lang="mr-IN" sz="2000" dirty="0">
                    <a:solidFill>
                      <a:schemeClr val="bg1"/>
                    </a:solidFill>
                  </a:rPr>
                  <a:t>…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8650F94-F531-B34C-B39B-89297520B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493" y="4214083"/>
                <a:ext cx="4794787" cy="1810480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41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</a:t>
            </a:r>
            <a:r>
              <a:rPr lang="mr-IN" dirty="0"/>
              <a:t>…</a:t>
            </a:r>
            <a:r>
              <a:rPr lang="en-US" dirty="0"/>
              <a:t>. in the practice question of exam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055178" cy="480995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Machine Leaning Whiz Kid (MLWK) proposes the learning algorithm</a:t>
                </a:r>
              </a:p>
              <a:p>
                <a:pPr lvl="1"/>
                <a:r>
                  <a:rPr lang="en-US" sz="2800" dirty="0"/>
                  <a:t>Given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800" dirty="0"/>
                  <a:t>, define the learned hypothesis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sz="2800" dirty="0"/>
                  <a:t> as follows</a:t>
                </a:r>
                <a:br>
                  <a:rPr lang="en-US" sz="2800" dirty="0"/>
                </a:br>
                <a:br>
                  <a:rPr lang="en-US" sz="2800" dirty="0"/>
                </a:b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mr-IN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      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if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is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equal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to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some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80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b="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∈</m:t>
                            </m:r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1         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otherwise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                                </m:t>
                            </m:r>
                          </m:e>
                        </m:eqArr>
                      </m:e>
                    </m:d>
                  </m:oMath>
                </a14:m>
                <a:endParaRPr lang="en-US" sz="2800" dirty="0"/>
              </a:p>
              <a:p>
                <a:pPr lvl="2"/>
                <a:endParaRPr lang="en-US" sz="2400" dirty="0"/>
              </a:p>
              <a:p>
                <a:pPr lvl="2"/>
                <a:endParaRPr lang="en-US" sz="2400" dirty="0"/>
              </a:p>
              <a:p>
                <a:pPr lvl="1"/>
                <a:r>
                  <a:rPr lang="en-US" sz="2800" dirty="0"/>
                  <a:t>In our discussion earlier, MLWK leads to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  <m:r>
                      <a:rPr lang="en-US" sz="2600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600" dirty="0"/>
                  <a:t>infinite VC dimension, bad generalization</a:t>
                </a:r>
              </a:p>
              <a:p>
                <a:pPr lvl="2"/>
                <a:endParaRPr lang="en-US" sz="2600" dirty="0"/>
              </a:p>
              <a:p>
                <a:pPr lvl="1"/>
                <a:r>
                  <a:rPr lang="en-US" sz="3000" dirty="0"/>
                  <a:t>Why nearest neighbor might be a good model?</a:t>
                </a:r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  <a:p>
                <a:pPr lvl="3"/>
                <a:endParaRPr lang="en-US" baseline="-25000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055178" cy="4809953"/>
              </a:xfrm>
              <a:blipFill>
                <a:blip r:embed="rId2"/>
                <a:stretch>
                  <a:fillRect l="-1033" t="-20526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600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E-Chapters of LFD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6642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textbook offers a set of e-chapters</a:t>
            </a:r>
          </a:p>
          <a:p>
            <a:pPr lvl="1"/>
            <a:r>
              <a:rPr lang="en-US" dirty="0"/>
              <a:t>Chap 6: Similarity-Based Methods</a:t>
            </a:r>
          </a:p>
          <a:p>
            <a:pPr lvl="1"/>
            <a:r>
              <a:rPr lang="en-US" dirty="0"/>
              <a:t>Chap 7: Neural Networks</a:t>
            </a:r>
          </a:p>
          <a:p>
            <a:pPr lvl="1"/>
            <a:r>
              <a:rPr lang="en-US" dirty="0"/>
              <a:t>Chap 8: Support Vector Machines</a:t>
            </a:r>
          </a:p>
          <a:p>
            <a:pPr lvl="1"/>
            <a:r>
              <a:rPr lang="en-US" dirty="0"/>
              <a:t>Chap 9: Learning Aides</a:t>
            </a:r>
          </a:p>
          <a:p>
            <a:pPr lvl="1"/>
            <a:r>
              <a:rPr lang="en-US" dirty="0"/>
              <a:t>Appendix B: Linear Algebra </a:t>
            </a:r>
          </a:p>
          <a:p>
            <a:pPr lvl="1"/>
            <a:r>
              <a:rPr lang="en-US" dirty="0"/>
              <a:t>Appendix C: The E-M Algorithm</a:t>
            </a:r>
          </a:p>
          <a:p>
            <a:endParaRPr lang="en-US" dirty="0"/>
          </a:p>
          <a:p>
            <a:r>
              <a:rPr lang="en-US" dirty="0"/>
              <a:t>How to access e-chapters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3"/>
              </a:rPr>
              <a:t>http://amlbook.com/eChapters.html</a:t>
            </a:r>
            <a:endParaRPr lang="en-US" dirty="0"/>
          </a:p>
          <a:p>
            <a:pPr lvl="1"/>
            <a:r>
              <a:rPr lang="en-US" dirty="0"/>
              <a:t>”To access the e-Chapters, please download the PDFs and open them with </a:t>
            </a:r>
            <a:r>
              <a:rPr lang="en-US" i="1" dirty="0"/>
              <a:t>the </a:t>
            </a:r>
            <a:r>
              <a:rPr lang="en-US" b="1" i="1" dirty="0">
                <a:solidFill>
                  <a:schemeClr val="accent2"/>
                </a:solidFill>
              </a:rPr>
              <a:t>first word of Chapter 4</a:t>
            </a:r>
            <a:r>
              <a:rPr lang="en-US" b="1" dirty="0">
                <a:solidFill>
                  <a:schemeClr val="accent2"/>
                </a:solidFill>
              </a:rPr>
              <a:t> </a:t>
            </a:r>
            <a:r>
              <a:rPr lang="en-US" dirty="0"/>
              <a:t>as the password. “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48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Properties of Nearest Neighbor (NN)</a:t>
                </a:r>
              </a:p>
              <a:p>
                <a:pPr lvl="1"/>
                <a:r>
                  <a:rPr lang="en-US" dirty="0"/>
                  <a:t>No training is needed</a:t>
                </a:r>
              </a:p>
              <a:p>
                <a:pPr lvl="1"/>
                <a:r>
                  <a:rPr lang="en-US" dirty="0"/>
                  <a:t>Good interpretability</a:t>
                </a:r>
              </a:p>
              <a:p>
                <a:pPr lvl="1"/>
                <a:r>
                  <a:rPr lang="en-US" dirty="0"/>
                  <a:t>In-sample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VC dimension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dirty="0"/>
                  <a:t>This seems to imply bad learning models from what we talked about so far? Why we care?</a:t>
                </a:r>
              </a:p>
              <a:p>
                <a:endParaRPr lang="en-US" sz="200" dirty="0"/>
              </a:p>
              <a:p>
                <a:r>
                  <a:rPr lang="en-US" dirty="0"/>
                  <a:t>What we really care about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VC analysis: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Generalization error</a:t>
                </a:r>
              </a:p>
              <a:p>
                <a:pPr lvl="1"/>
                <a:endParaRPr lang="en-US" sz="200" dirty="0"/>
              </a:p>
              <a:p>
                <a:pPr lvl="2"/>
                <a:r>
                  <a:rPr lang="en-US" dirty="0"/>
                  <a:t>We can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:r>
                  <a:rPr lang="en-US" dirty="0">
                    <a:solidFill>
                      <a:schemeClr val="accent1"/>
                    </a:solidFill>
                  </a:rPr>
                  <a:t>model complexity</a:t>
                </a:r>
              </a:p>
              <a:p>
                <a:pPr lvl="1"/>
                <a:r>
                  <a:rPr lang="en-US" dirty="0"/>
                  <a:t>NN has nice guarantees outside of VC analysis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  <a:blipFill>
                <a:blip r:embed="rId2"/>
                <a:stretch>
                  <a:fillRect l="-1305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617051"/>
            <a:ext cx="3733353" cy="3676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923913" y="1923037"/>
                <a:ext cx="35333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err="1"/>
                  <a:t>Dec</a:t>
                </a:r>
                <a:r>
                  <a:rPr lang="en-US" sz="2400" dirty="0"/>
                  <a:t>ision boundary of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13" y="1923037"/>
                <a:ext cx="3533340" cy="461665"/>
              </a:xfrm>
              <a:prstGeom prst="rect">
                <a:avLst/>
              </a:prstGeom>
              <a:blipFill>
                <a:blip r:embed="rId4"/>
                <a:stretch>
                  <a:fillRect l="-2509" t="-18919" r="-717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92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 is 2-Optimal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Given mild conditions, for nearest neighbor,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with high probability,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≤2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That is, we can not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, but we know that it cannot be much worse than </a:t>
                </a:r>
                <a:r>
                  <a:rPr lang="en-US" dirty="0">
                    <a:solidFill>
                      <a:srgbClr val="C00000"/>
                    </a:solidFill>
                  </a:rPr>
                  <a:t>the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best anyone can do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513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Proof Sketch of 2-Optimality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≤2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33976"/>
              </a:xfrm>
            </p:spPr>
            <p:txBody>
              <a:bodyPr/>
              <a:lstStyle/>
              <a:p>
                <a:r>
                  <a:rPr lang="en-US" dirty="0"/>
                  <a:t>Setup</a:t>
                </a:r>
              </a:p>
              <a:p>
                <a:pPr lvl="1"/>
                <a:r>
                  <a:rPr lang="en-US" dirty="0"/>
                  <a:t>The target function is noisy: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⁡[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=+1|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noisy target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continuous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Similar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should have similar label distributions</a:t>
                </a:r>
              </a:p>
              <a:p>
                <a:pPr lvl="2"/>
                <a:r>
                  <a:rPr lang="en-US" dirty="0"/>
                  <a:t>It is the underlying assumption for nearest neighbor to work</a:t>
                </a:r>
              </a:p>
              <a:p>
                <a:pPr lvl="2"/>
                <a:endParaRPr lang="en-US" dirty="0"/>
              </a:p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/>
                  <a:t> be the optimal hypothesis </a:t>
                </a: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(output a binary prediction)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mr-IN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+1  </m:t>
                            </m:r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if</m:t>
                            </m:r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≥</m:t>
                            </m:r>
                            <m:f>
                              <m:fPr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e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−1  </m:t>
                            </m:r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otherwise</m:t>
                            </m:r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 </m:t>
                            </m:r>
                          </m:e>
                        </m:eqArr>
                      </m:e>
                    </m:d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000" dirty="0"/>
                  <a:t>Pointwise-e</a:t>
                </a:r>
                <a:r>
                  <a:rPr lang="en-US" sz="2000" dirty="0">
                    <a:solidFill>
                      <a:schemeClr val="tx1"/>
                    </a:solidFill>
                  </a:rPr>
                  <a:t>rror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𝑒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min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⁡{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,1−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)}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</a:p>
              <a:p>
                <a:endParaRPr lang="en-US" sz="12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⁡{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,1−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)}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33976"/>
              </a:xfrm>
              <a:blipFill>
                <a:blip r:embed="rId3"/>
                <a:stretch>
                  <a:fillRect l="-1086" t="-1970" b="-18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784600" y="1117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84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Sketch of 2-Optimality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3397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⁡{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,1−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)}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sz="600" dirty="0"/>
              </a:p>
              <a:p>
                <a:r>
                  <a:rPr lang="en-US" dirty="0"/>
                  <a:t>Proof sketch:</a:t>
                </a:r>
              </a:p>
              <a:p>
                <a:pPr lvl="1"/>
                <a:r>
                  <a:rPr lang="en-US" dirty="0"/>
                  <a:t>For a new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its nearest neighbor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Consider the case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/>
                  <a:t>A new point is “very close” to its nearest neighbor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The error of nearest neighbor hypothesis on a new point is </a:t>
                </a: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=+1,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=−1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</m:t>
                        </m:r>
                      </m:e>
                    </m:func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=−1,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≈2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≤2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min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⁡{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,1−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33976"/>
              </a:xfrm>
              <a:blipFill>
                <a:blip r:embed="rId2"/>
                <a:stretch>
                  <a:fillRect l="-1086" t="-2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447800" y="5080000"/>
            <a:ext cx="546100" cy="168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20850" y="5461000"/>
            <a:ext cx="1644650" cy="1308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53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Sketch of 2-Optimality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3397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⁡{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,1−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)}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sz="600" dirty="0"/>
              </a:p>
              <a:p>
                <a:r>
                  <a:rPr lang="en-US" dirty="0"/>
                  <a:t>Proof sketch:</a:t>
                </a:r>
              </a:p>
              <a:p>
                <a:pPr lvl="1"/>
                <a:r>
                  <a:rPr lang="en-US" dirty="0"/>
                  <a:t>For a new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its nearest neighbor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Consider the case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/>
                  <a:t>A new point is “very close” to its nearest neighbor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The error of nearest neighbor hypothesis on a new point is</a:t>
                </a: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=+1,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=−1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</m:e>
                    </m:func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=−1,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≈2 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≤2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min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⁡{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33976"/>
              </a:xfrm>
              <a:blipFill>
                <a:blip r:embed="rId2"/>
                <a:stretch>
                  <a:fillRect l="-1086" t="-2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447800" y="5080000"/>
            <a:ext cx="546100" cy="168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20850" y="5461000"/>
            <a:ext cx="1644650" cy="1308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482B655-36BA-EF48-8B60-A8AF251B506D}"/>
                  </a:ext>
                </a:extLst>
              </p:cNvPr>
              <p:cNvSpPr/>
              <p:nvPr/>
            </p:nvSpPr>
            <p:spPr>
              <a:xfrm>
                <a:off x="8061004" y="5810295"/>
                <a:ext cx="4045652" cy="958805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100" u="sng" dirty="0"/>
                  <a:t>Informal intuitions to summarize the proof:</a:t>
                </a:r>
              </a:p>
              <a:p>
                <a:endParaRPr lang="en-US" sz="200" u="sng" dirty="0"/>
              </a:p>
              <a:p>
                <a:r>
                  <a:rPr lang="en-US" sz="1100" dirty="0"/>
                  <a:t>Assumption for nearest neighbor: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Target function is continuous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That is, nearby points have similar label distributions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00" dirty="0"/>
              </a:p>
              <a:p>
                <a:r>
                  <a:rPr lang="en-US" sz="1100" dirty="0"/>
                  <a:t>As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1100" dirty="0"/>
                  <a:t> goes large, there are “close enough” points for prediction</a:t>
                </a: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482B655-36BA-EF48-8B60-A8AF251B50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1004" y="5810295"/>
                <a:ext cx="4045652" cy="958805"/>
              </a:xfrm>
              <a:prstGeom prst="roundRect">
                <a:avLst/>
              </a:prstGeom>
              <a:blipFill>
                <a:blip r:embed="rId3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827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8662" cy="1325563"/>
          </a:xfrm>
        </p:spPr>
        <p:txBody>
          <a:bodyPr/>
          <a:lstStyle/>
          <a:p>
            <a:r>
              <a:rPr lang="en-US" dirty="0"/>
              <a:t>Nearest Neighbor is Self-Regularizing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Intuition of regularization: </a:t>
            </a:r>
          </a:p>
          <a:p>
            <a:pPr lvl="1"/>
            <a:r>
              <a:rPr lang="en-US" dirty="0"/>
              <a:t>Use simpler hypothesis if we don</a:t>
            </a:r>
            <a:r>
              <a:rPr lang="mr-IN" dirty="0"/>
              <a:t>’</a:t>
            </a:r>
            <a:r>
              <a:rPr lang="en-US" dirty="0"/>
              <a:t>t have enough data</a:t>
            </a:r>
          </a:p>
          <a:p>
            <a:pPr lvl="1"/>
            <a:endParaRPr lang="en-US" dirty="0"/>
          </a:p>
          <a:p>
            <a:r>
              <a:rPr lang="en-US" dirty="0"/>
              <a:t>Nearest neighbor hypothesis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    </a:t>
            </a:r>
            <a:r>
              <a:rPr lang="en-US" sz="2400" dirty="0"/>
              <a:t>The complexity of hypothesis grows with the number of data points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631" y="3626307"/>
            <a:ext cx="9114692" cy="240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2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14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005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”Stabilize” the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Instead of a ”single” nearest neighbor</a:t>
                </a:r>
              </a:p>
              <a:p>
                <a:pPr lvl="1"/>
                <a:r>
                  <a:rPr lang="en-US" dirty="0"/>
                  <a:t>Making predictions according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nearest neighbors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is often chosen to be an odd number for binary classification)</a:t>
                </a:r>
              </a:p>
              <a:p>
                <a:pPr lvl="1"/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075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Impacts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: the nearest neighbor hypothesis 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many, complicated decision boundaries 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may overfit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predicts the most common label in the training dataset 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no decision boundaries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may underfit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controls the complexity of the hypothesis set</a:t>
                </a: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affects how well the learned hypothesis will generalize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652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Making the choice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400" dirty="0"/>
                  <a:t> a function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2400" dirty="0"/>
                  <a:t>, denoted by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dirty="0"/>
                  <a:t>Theorem: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as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e>
                        </m:d>
                      </m:num>
                      <m:den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→0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as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lvl="2"/>
                <a:r>
                  <a:rPr lang="en-US" sz="2400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pPr lvl="1"/>
                <a:endParaRPr lang="en-US" sz="200" dirty="0"/>
              </a:p>
              <a:p>
                <a:pPr lvl="1"/>
                <a:endParaRPr lang="en-US" sz="200" dirty="0"/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dirty="0"/>
                  <a:t> satisfies the condition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Practical rule of thumb: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=3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often a good enough choice</a:t>
                </a:r>
              </a:p>
              <a:p>
                <a:pPr lvl="1"/>
                <a:r>
                  <a:rPr lang="en-US" dirty="0"/>
                  <a:t>Using validation to choose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44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33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1 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589463"/>
            <a:ext cx="10926141" cy="150018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I plan to grade the exam myself, hopefully in around a week but no more than 2 weeks.</a:t>
            </a:r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Summary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-NN So Far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Pros</a:t>
                </a:r>
              </a:p>
              <a:p>
                <a:pPr lvl="1"/>
                <a:r>
                  <a:rPr lang="en-US" dirty="0"/>
                  <a:t>Simple algorithm</a:t>
                </a:r>
              </a:p>
              <a:p>
                <a:pPr lvl="1"/>
                <a:r>
                  <a:rPr lang="en-US" dirty="0"/>
                  <a:t>Good interpretations</a:t>
                </a:r>
              </a:p>
              <a:p>
                <a:pPr lvl="1"/>
                <a:r>
                  <a:rPr lang="en-US" dirty="0"/>
                  <a:t>Nice theoretical guarantee</a:t>
                </a:r>
              </a:p>
              <a:p>
                <a:pPr lvl="1"/>
                <a:r>
                  <a:rPr lang="en-US" dirty="0"/>
                  <a:t>Easy to adapt to regression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(average of nearest neighbors) </a:t>
                </a:r>
                <a:r>
                  <a:rPr lang="en-US" dirty="0"/>
                  <a:t>and multi-class classification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(majority voting)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Cons</a:t>
                </a:r>
              </a:p>
              <a:p>
                <a:pPr lvl="1"/>
                <a:r>
                  <a:rPr lang="en-US" dirty="0"/>
                  <a:t>Computational issue </a:t>
                </a:r>
              </a:p>
              <a:p>
                <a:pPr lvl="2"/>
                <a:r>
                  <a:rPr lang="en-US" dirty="0"/>
                  <a:t>each prediction requires </a:t>
                </a:r>
                <a:r>
                  <a:rPr lang="en-US" dirty="0">
                    <a:solidFill>
                      <a:schemeClr val="accent1"/>
                    </a:solidFill>
                  </a:rPr>
                  <a:t>O(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</a:t>
                </a:r>
                <a:r>
                  <a:rPr lang="en-US" dirty="0"/>
                  <a:t> computation</a:t>
                </a:r>
              </a:p>
              <a:p>
                <a:pPr lvl="1"/>
                <a:r>
                  <a:rPr lang="en-US" dirty="0"/>
                  <a:t>Curse of dimensionality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3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307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Generally, higher dimensions implies harder learning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(think VC)</a:t>
            </a:r>
          </a:p>
          <a:p>
            <a:endParaRPr lang="en-US" dirty="0"/>
          </a:p>
          <a:p>
            <a:r>
              <a:rPr lang="en-US" dirty="0"/>
              <a:t>Things are worse with similarity-based methods</a:t>
            </a:r>
          </a:p>
          <a:p>
            <a:pPr lvl="1"/>
            <a:r>
              <a:rPr lang="en-US" dirty="0"/>
              <a:t>that rely on assumptions that points close to one another have similar labels</a:t>
            </a:r>
          </a:p>
          <a:p>
            <a:pPr lvl="1"/>
            <a:endParaRPr lang="en-US" dirty="0"/>
          </a:p>
          <a:p>
            <a:r>
              <a:rPr lang="en-US" dirty="0"/>
              <a:t>As the dimension grows, most of the points will not be close to each other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719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Think </a:t>
                </a:r>
                <a:r>
                  <a:rPr lang="en-US" dirty="0">
                    <a:solidFill>
                      <a:schemeClr val="tx1"/>
                    </a:solidFill>
                  </a:rPr>
                  <a:t>about Euclidean distance: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0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Illustration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Consider the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(a hypercube with length of each side = 1)</a:t>
                </a:r>
              </a:p>
              <a:p>
                <a:pPr lvl="1"/>
                <a:r>
                  <a:rPr lang="en-US" dirty="0"/>
                  <a:t>What’s the side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of a hypercube that takes up </a:t>
                </a:r>
                <a:r>
                  <a:rPr lang="en-US" dirty="0">
                    <a:solidFill>
                      <a:schemeClr val="accent1"/>
                    </a:solidFill>
                  </a:rPr>
                  <a:t>1%</a:t>
                </a:r>
                <a:r>
                  <a:rPr lang="en-US" dirty="0"/>
                  <a:t> of the space?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ℓ=0.01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ℓ=0.1</m:t>
                    </m:r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ℓ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=0.01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=&gt;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=100,  ℓ≈0.95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259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the distance to the origin 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=100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Consider the case that the value of each dimension is uniformly drawn</a:t>
                </a:r>
              </a:p>
              <a:p>
                <a:pPr lvl="1"/>
                <a:r>
                  <a:rPr lang="en-US" dirty="0"/>
                  <a:t>Only </a:t>
                </a:r>
                <a:r>
                  <a:rPr lang="en-US" dirty="0">
                    <a:solidFill>
                      <a:schemeClr val="accent1"/>
                    </a:solidFill>
                  </a:rPr>
                  <a:t>1%</a:t>
                </a:r>
                <a:r>
                  <a:rPr lang="en-US" dirty="0"/>
                  <a:t> of the points will be in the hypercube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0,0.95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100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Most of the points will be far away from the origin</a:t>
                </a:r>
              </a:p>
              <a:p>
                <a:pPr lvl="1"/>
                <a:r>
                  <a:rPr lang="en-US" dirty="0"/>
                  <a:t>Most of the points will be far away from each other</a:t>
                </a:r>
              </a:p>
              <a:p>
                <a:endParaRPr lang="en-US" dirty="0"/>
              </a:p>
              <a:p>
                <a:r>
                  <a:rPr lang="en-US" dirty="0"/>
                  <a:t>No simple solutions</a:t>
                </a:r>
                <a:r>
                  <a:rPr lang="mr-IN" dirty="0"/>
                  <a:t>…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Dimension reduction techniques are often adopted (see LFD 9.2)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20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Issues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21525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is computationally demanding</a:t>
                </a:r>
              </a:p>
              <a:p>
                <a:pPr lvl="1"/>
                <a:r>
                  <a:rPr lang="en-US" dirty="0"/>
                  <a:t>Need to store all data points: space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each prediction 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Calculate the distance to every point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Find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closest points</a:t>
                </a:r>
              </a:p>
              <a:p>
                <a:pPr lvl="2"/>
                <a:r>
                  <a:rPr lang="en-US" dirty="0"/>
                  <a:t>Time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𝑁𝑙𝑜𝑔𝑘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/>
              </a:p>
              <a:p>
                <a:r>
                  <a:rPr lang="en-US" dirty="0"/>
                  <a:t>There are still ongoing research to address this issue</a:t>
                </a:r>
              </a:p>
              <a:p>
                <a:r>
                  <a:rPr lang="en-US" dirty="0"/>
                  <a:t>Two general approaches:</a:t>
                </a:r>
              </a:p>
              <a:p>
                <a:pPr lvl="1"/>
                <a:r>
                  <a:rPr lang="en-US" dirty="0"/>
                  <a:t>Reduce the number of data points</a:t>
                </a:r>
              </a:p>
              <a:p>
                <a:pPr lvl="1"/>
                <a:r>
                  <a:rPr lang="en-US" dirty="0"/>
                  <a:t>Store the data in some data structure to speed up searching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See LFD 6.2.3 for more discussion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215256"/>
              </a:xfrm>
              <a:blipFill>
                <a:blip r:embed="rId2"/>
                <a:stretch>
                  <a:fillRect l="-1086" t="-1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468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Issues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the number of data points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dirty="0"/>
              <a:t>Store the data in some data structure to speed up searching</a:t>
            </a:r>
          </a:p>
          <a:p>
            <a:endParaRPr lang="en-US" dirty="0"/>
          </a:p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6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Computational Issues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the number of data points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dirty="0"/>
              <a:t>Store the data in some data structure to speed up searching</a:t>
            </a:r>
          </a:p>
          <a:p>
            <a:endParaRPr lang="en-US" dirty="0"/>
          </a:p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88" y="2568924"/>
            <a:ext cx="3592540" cy="160074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534116" y="2526665"/>
            <a:ext cx="5383820" cy="1642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remove points that will not impact the decision boundary.</a:t>
            </a:r>
          </a:p>
          <a:p>
            <a:r>
              <a:rPr lang="en-US" sz="2400" dirty="0"/>
              <a:t>Generally a hard problem. But there are some heuristic approaches.</a:t>
            </a:r>
          </a:p>
          <a:p>
            <a:endParaRPr lang="en-US" sz="2400" dirty="0"/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554" y="4836127"/>
            <a:ext cx="2141126" cy="202187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616034" y="5025563"/>
            <a:ext cx="5521358" cy="1642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Clustering data points</a:t>
            </a:r>
          </a:p>
          <a:p>
            <a:r>
              <a:rPr lang="en-US" sz="2400" dirty="0"/>
              <a:t>For a new data point, first find a nearest cluster. Then find the nearest points within that cluster</a:t>
            </a:r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508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E4DC1C5-86B9-FB7C-9265-378885A84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930" y="0"/>
            <a:ext cx="9464140" cy="20873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214278-67EA-1975-0D0A-00FA21786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930" y="1772587"/>
            <a:ext cx="9288605" cy="12951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66FBCB-53D3-4C85-9555-54FA3DC93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515" y="2903977"/>
            <a:ext cx="9229677" cy="17725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7C5863-FA53-5F4D-E607-534C2CADD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6515" y="4538272"/>
            <a:ext cx="9387126" cy="154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74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312F8A-4CFB-1C75-28D3-CB484A899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30" y="344774"/>
            <a:ext cx="8853270" cy="465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39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4D1318-C856-E324-E96B-C44DDA851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99" y="137513"/>
            <a:ext cx="10168317" cy="310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01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75445A-2911-12BA-A565-7268CC342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99" y="-1"/>
            <a:ext cx="10444181" cy="463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223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7F382C-1ABC-A666-E703-31AF69F48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" y="0"/>
            <a:ext cx="9894121" cy="308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85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42506</TotalTime>
  <Words>2424</Words>
  <Application>Microsoft Macintosh PowerPoint</Application>
  <PresentationFormat>Widescreen</PresentationFormat>
  <Paragraphs>428</Paragraphs>
  <Slides>46</Slides>
  <Notes>0</Notes>
  <HiddenSlides>10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Logistics: E-Chapters of LFD</vt:lpstr>
      <vt:lpstr>Exam 1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Recap</vt:lpstr>
      <vt:lpstr>Ensemble Learning</vt:lpstr>
      <vt:lpstr>Bagging and Random Forest</vt:lpstr>
      <vt:lpstr>Outline of a Boosting Algorithm</vt:lpstr>
      <vt:lpstr>AdaBoost Algorithm</vt:lpstr>
      <vt:lpstr>Theoretical Properties of AdaBoost</vt:lpstr>
      <vt:lpstr>Lecture Notes Today</vt:lpstr>
      <vt:lpstr>Brief Discussion on Gradient Boosting</vt:lpstr>
      <vt:lpstr>Look at the AdaBoost Algorithm Again</vt:lpstr>
      <vt:lpstr>Gradient Boosting</vt:lpstr>
      <vt:lpstr>Similarity-Based Method:   Nearest Neighbor</vt:lpstr>
      <vt:lpstr>Movie Rating Prediction</vt:lpstr>
      <vt:lpstr>Movie Recommendation</vt:lpstr>
      <vt:lpstr>Nearest Neighbor</vt:lpstr>
      <vt:lpstr>Wait…. in the practice question of exam 1</vt:lpstr>
      <vt:lpstr>Nearest Neighbor</vt:lpstr>
      <vt:lpstr>Nearest Neighbor is 2-Optimal</vt:lpstr>
      <vt:lpstr>Proof Sketch of 2-Optimality (E_out≤2E_out^∗)</vt:lpstr>
      <vt:lpstr>Proof Sketch of 2-Optimality</vt:lpstr>
      <vt:lpstr>Proof Sketch of 2-Optimality</vt:lpstr>
      <vt:lpstr>Nearest Neighbor is Self-Regularizing</vt:lpstr>
      <vt:lpstr>k-Nearest Neighbor</vt:lpstr>
      <vt:lpstr>”Stabilize” the Hypothesis</vt:lpstr>
      <vt:lpstr>Impacts of k</vt:lpstr>
      <vt:lpstr>How to Choose k</vt:lpstr>
      <vt:lpstr>Summary of k-NN So Far</vt:lpstr>
      <vt:lpstr>Curse of Dimensionality</vt:lpstr>
      <vt:lpstr>Illustration of Curse of Dimensionality</vt:lpstr>
      <vt:lpstr>Illustration of Curse of Dimensionality</vt:lpstr>
      <vt:lpstr>Computational Issues</vt:lpstr>
      <vt:lpstr>Computational Issues</vt:lpstr>
      <vt:lpstr>Computational Issues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Ho, Chien-Ju</cp:lastModifiedBy>
  <cp:revision>3830</cp:revision>
  <cp:lastPrinted>2020-04-20T00:25:00Z</cp:lastPrinted>
  <dcterms:created xsi:type="dcterms:W3CDTF">2017-08-24T15:35:37Z</dcterms:created>
  <dcterms:modified xsi:type="dcterms:W3CDTF">2022-10-31T04:50:27Z</dcterms:modified>
</cp:coreProperties>
</file>